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1591" r:id="rId6"/>
    <p:sldId id="1580" r:id="rId7"/>
    <p:sldId id="1584" r:id="rId8"/>
    <p:sldId id="1587" r:id="rId9"/>
    <p:sldId id="1594" r:id="rId10"/>
    <p:sldId id="1582" r:id="rId11"/>
    <p:sldId id="1589" r:id="rId12"/>
    <p:sldId id="1579" r:id="rId13"/>
    <p:sldId id="1590" r:id="rId14"/>
    <p:sldId id="1592" r:id="rId15"/>
    <p:sldId id="1585" r:id="rId16"/>
    <p:sldId id="1586" r:id="rId17"/>
    <p:sldId id="15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2F3"/>
    <a:srgbClr val="EFF0F1"/>
    <a:srgbClr val="E9ECEF"/>
    <a:srgbClr val="EDEFEF"/>
    <a:srgbClr val="F9FAFA"/>
    <a:srgbClr val="D5D7D7"/>
    <a:srgbClr val="AFB7B7"/>
    <a:srgbClr val="2A38D5"/>
    <a:srgbClr val="09090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63743-8E4F-E959-E2A8-C8F0B6AC357A}" v="104" dt="2026-02-17T05:52:30.369"/>
    <p1510:client id="{7E6880AA-086C-3D10-00D2-7A81823FB159}" v="1751" dt="2026-02-17T17:54:45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E31160-AF08-1CA6-A9BD-8666BB28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80" y="441434"/>
            <a:ext cx="7550920" cy="3743005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5479642"/>
            <a:ext cx="9135837" cy="7750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097E-7A3A-4F11-9373-FCEF70D478AE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0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48D240F-8668-0DFF-3268-B576F3C3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1" cy="2892972"/>
          </a:xfrm>
          <a:prstGeom prst="rect">
            <a:avLst/>
          </a:prstGeom>
          <a:ln>
            <a:noFill/>
          </a:ln>
          <a:effectLst>
            <a:outerShdw blurRad="266700" dist="25400" dir="5400000" sx="96000" sy="96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 anchor="b">
            <a:noAutofit/>
          </a:bodyPr>
          <a:lstStyle>
            <a:lvl1pPr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4F8487-233E-737D-E06C-88B1E20DDF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892425"/>
            <a:ext cx="5888421" cy="3965575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1385" y="3231931"/>
            <a:ext cx="5328745" cy="27918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61385" y="6397586"/>
            <a:ext cx="2435774" cy="365125"/>
          </a:xfrm>
        </p:spPr>
        <p:txBody>
          <a:bodyPr/>
          <a:lstStyle/>
          <a:p>
            <a:fld id="{07E5ED5B-F431-4291-9350-DE25B4E24A2B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78917" y="6397586"/>
            <a:ext cx="2883406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7"/>
            <a:ext cx="11924209" cy="5621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9370-9C4A-4A34-917A-E6D78BC68C7C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62" y="413752"/>
            <a:ext cx="11479378" cy="6030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AD6C-AC8D-431F-8590-AA5F2823E2A7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418F682-5C62-E822-83E8-6084E0F4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2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C7D191-B699-A268-2B37-AF87FB6A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58292" y="0"/>
            <a:ext cx="703370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15" y="2385975"/>
            <a:ext cx="3635640" cy="2561582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79626" y="2386584"/>
            <a:ext cx="4827810" cy="245973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 sz="1800"/>
            </a:lvl2pPr>
            <a:lvl3pPr marL="457200" indent="0">
              <a:buNone/>
              <a:defRPr sz="1600"/>
            </a:lvl3pPr>
            <a:lvl4pPr marL="685800" indent="0">
              <a:buNone/>
              <a:defRPr sz="1400"/>
            </a:lvl4pPr>
            <a:lvl5pPr marL="9144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2E61-84D8-4124-A60F-8C1591231F2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C977C0-EDF0-01D2-4B36-D815C4C62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4998404" cy="6858000"/>
          </a:xfrm>
          <a:prstGeom prst="rect">
            <a:avLst/>
          </a:prstGeom>
          <a:ln>
            <a:noFill/>
          </a:ln>
          <a:effectLst>
            <a:outerShdw blurRad="304800" dist="50800" dir="54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861457"/>
            <a:ext cx="3902530" cy="3900335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861457"/>
            <a:ext cx="4956175" cy="3895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86AB-AC02-447A-B1D9-D29255284012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EC3E4-62E5-4C6F-9887-208672447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8404" y="0"/>
            <a:ext cx="7193595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31997"/>
            <a:ext cx="4023360" cy="463882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332432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B269-0EA9-4840-8B00-D6F4D5623A66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CD6CB-7CF3-6170-4CDE-A7067B3BA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998404" cy="6858000"/>
          </a:xfrm>
          <a:prstGeom prst="rect">
            <a:avLst/>
          </a:prstGeom>
          <a:ln>
            <a:noFill/>
          </a:ln>
          <a:effectLst>
            <a:outerShdw blurRad="292100" dist="25400" dir="5400000" sx="95000" sy="95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94391"/>
            <a:ext cx="4031619" cy="494066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94391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CF09-9C6A-488F-912B-7484594F36CA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409648" cy="571963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457200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2DD0-471C-4A47-B83D-2C9E45A89DDD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E31160-AF08-1CA6-A9BD-8666BB284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280" y="441434"/>
            <a:ext cx="7550920" cy="3743005"/>
          </a:xfrm>
        </p:spPr>
        <p:txBody>
          <a:bodyPr anchor="t">
            <a:normAutofit/>
          </a:bodyPr>
          <a:lstStyle>
            <a:lvl1pPr algn="l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5479642"/>
            <a:ext cx="9135837" cy="7750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097E-7A3A-4F11-9373-FCEF70D478AE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889D7E3-7299-8FE5-8307-00CC93EFE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73690" cy="6858000"/>
          </a:xfrm>
          <a:prstGeom prst="rect">
            <a:avLst/>
          </a:prstGeom>
          <a:ln>
            <a:noFill/>
          </a:ln>
          <a:effectLst>
            <a:outerShdw blurRad="254000" dist="25400" dir="540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409648" cy="571963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457200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2DD0-471C-4A47-B83D-2C9E45A89DDD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98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9F1FBB-CDF9-0670-184F-9A88B51EF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710407" cy="6858000"/>
          </a:xfrm>
          <a:prstGeom prst="rect">
            <a:avLst/>
          </a:prstGeom>
          <a:ln>
            <a:noFill/>
          </a:ln>
          <a:effectLst>
            <a:outerShdw blurRad="279400" dist="381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827" y="722294"/>
            <a:ext cx="639933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10407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33913" y="2038167"/>
            <a:ext cx="6376640" cy="42379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32827" y="6397585"/>
            <a:ext cx="3091366" cy="365125"/>
          </a:xfrm>
        </p:spPr>
        <p:txBody>
          <a:bodyPr/>
          <a:lstStyle/>
          <a:p>
            <a:fld id="{CE4FD0D0-EFA3-4773-9A17-8984A9F3894E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35C6F1D-29B8-BAD8-4A04-26165093E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715534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5ACC7DB-B90B-195F-A4A9-CBAC728A2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00542" y="0"/>
            <a:ext cx="4791457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912"/>
            <a:ext cx="6249032" cy="9875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031143"/>
            <a:ext cx="6249032" cy="4203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97586"/>
            <a:ext cx="3307438" cy="365125"/>
          </a:xfrm>
        </p:spPr>
        <p:txBody>
          <a:bodyPr/>
          <a:lstStyle/>
          <a:p>
            <a:fld id="{1EDE0F73-15D4-4675-AC83-2116B6713E0D}" type="datetime1">
              <a:rPr lang="en-US" smtClean="0"/>
              <a:t>2/17/2026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397490"/>
            <a:ext cx="275564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39749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F35C4E8-9A24-3BEF-0D59-220009169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19930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264" y="320040"/>
            <a:ext cx="7062472" cy="11053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930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41264" y="1595300"/>
            <a:ext cx="7062472" cy="47689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41264" y="6397586"/>
            <a:ext cx="3698786" cy="365125"/>
          </a:xfrm>
        </p:spPr>
        <p:txBody>
          <a:bodyPr/>
          <a:lstStyle/>
          <a:p>
            <a:fld id="{0A2676FB-3D7D-40C8-BF49-5420830A3578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326257" y="6397586"/>
            <a:ext cx="318463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09B6B00-AC17-D2DA-234C-12A24C08F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91732" y="0"/>
            <a:ext cx="410026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84142" cy="96889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199" y="1596044"/>
            <a:ext cx="7084143" cy="4686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97586"/>
            <a:ext cx="3643070" cy="365125"/>
          </a:xfrm>
        </p:spPr>
        <p:txBody>
          <a:bodyPr/>
          <a:lstStyle/>
          <a:p>
            <a:fld id="{4509B7BD-ED9F-4BE8-9CB0-6580F3DA5AD9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01338" y="6397956"/>
            <a:ext cx="2988813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290151" y="6397956"/>
            <a:ext cx="499902" cy="3647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76B02D-6E01-2EBF-F325-B8DA39114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21068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526" y="457200"/>
            <a:ext cx="4437283" cy="141002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21068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2463" y="2034314"/>
            <a:ext cx="4437283" cy="4274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C14F0-7A62-A99F-32EF-20CD6D15875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42464" y="6397586"/>
            <a:ext cx="1081730" cy="365125"/>
          </a:xfrm>
        </p:spPr>
        <p:txBody>
          <a:bodyPr/>
          <a:lstStyle/>
          <a:p>
            <a:fld id="{D1E4CDFE-4149-497F-9AB2-FC1DA668517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D7113-6F8F-6484-6394-7073CDE031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98A66-183A-7844-870D-C3A684106A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7EE1131-07A4-11FC-0FF4-FD66B6F29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66014" y="0"/>
            <a:ext cx="6525986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4596493" cy="184323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467530"/>
            <a:ext cx="4596493" cy="3841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1"/>
            <a:ext cx="2103432" cy="365125"/>
          </a:xfrm>
        </p:spPr>
        <p:txBody>
          <a:bodyPr/>
          <a:lstStyle/>
          <a:p>
            <a:fld id="{530A2420-C19C-4EDE-B6F5-403698632D1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632" y="6400801"/>
            <a:ext cx="23869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30576" y="6400801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6014" y="0"/>
            <a:ext cx="6525986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893A28-9D93-5E59-7AE5-C62D4A70F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66012" y="0"/>
            <a:ext cx="6525988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57200"/>
            <a:ext cx="4702629" cy="967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596593"/>
            <a:ext cx="4702629" cy="47658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1926771" cy="365125"/>
          </a:xfrm>
        </p:spPr>
        <p:txBody>
          <a:bodyPr/>
          <a:lstStyle/>
          <a:p>
            <a:fld id="{9E86C564-3F7A-4713-A853-F25E5506815F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83971" y="6400800"/>
            <a:ext cx="25309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0215" y="6400800"/>
            <a:ext cx="5296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6014" y="0"/>
            <a:ext cx="6525985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BF16A2-8C4A-C525-68AF-0E38D15F0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42724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062" y="457199"/>
            <a:ext cx="3617863" cy="18603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542725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4061" y="2486370"/>
            <a:ext cx="3617863" cy="385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64061" y="6397585"/>
            <a:ext cx="1070974" cy="365125"/>
          </a:xfrm>
        </p:spPr>
        <p:txBody>
          <a:bodyPr/>
          <a:lstStyle/>
          <a:p>
            <a:fld id="{AAF53DBC-D325-47EB-9AE2-DBA8CFEB104F}" type="datetime1">
              <a:rPr lang="en-US" smtClean="0"/>
              <a:t>2/17/2026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397586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47FFA00-F19D-35C4-43F5-7774CF78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191999" cy="2028525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A3749AB-C065-8805-5DB3-B2B6037D9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61780" y="0"/>
            <a:ext cx="7430220" cy="6858000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3551"/>
            <a:ext cx="3836126" cy="14346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413678"/>
            <a:ext cx="3836126" cy="38925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98016"/>
            <a:ext cx="1505607" cy="365125"/>
          </a:xfrm>
        </p:spPr>
        <p:txBody>
          <a:bodyPr/>
          <a:lstStyle/>
          <a:p>
            <a:fld id="{17CB1A90-8BC5-45FC-8522-57E9740F0D0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2807" y="6398016"/>
            <a:ext cx="220485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0345" y="6398016"/>
            <a:ext cx="5123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F3B096F-F950-72C3-095D-2538032D9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925186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5376439"/>
            <a:ext cx="7876287" cy="98145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5"/>
            <a:ext cx="4043855" cy="365125"/>
          </a:xfrm>
        </p:spPr>
        <p:txBody>
          <a:bodyPr/>
          <a:lstStyle/>
          <a:p>
            <a:fld id="{90A7993E-BF8D-483D-835F-218BE3FC2648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E37833-A2C4-7FCB-8584-0EB3A49F1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820774" cy="6858000"/>
          </a:xfrm>
          <a:prstGeom prst="rect">
            <a:avLst/>
          </a:prstGeom>
          <a:ln>
            <a:noFill/>
          </a:ln>
          <a:effectLst>
            <a:outerShdw blurRad="304800" dist="38100" dir="540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20774" cy="685800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88858"/>
            <a:ext cx="3273552" cy="286446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397586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B5E29B-D4CF-40DB-8415-CDEF746A4884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397586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B6CED154-A4D5-E707-22BD-0D80A9C97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4635132"/>
          </a:xfrm>
          <a:prstGeom prst="rect">
            <a:avLst/>
          </a:prstGeom>
          <a:ln>
            <a:noFill/>
          </a:ln>
          <a:effectLst>
            <a:outerShdw blurRad="254000" dist="50800" dir="5400000" sx="97000" sy="97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012268"/>
            <a:ext cx="4028615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635132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0EB0-1A85-4415-B0DD-DB56CB89A1A3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61C5781-4169-FC90-2551-F1D73FBC7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778270"/>
          </a:xfrm>
          <a:prstGeom prst="rect">
            <a:avLst/>
          </a:prstGeom>
          <a:ln>
            <a:noFill/>
          </a:ln>
          <a:effectLst>
            <a:outerShdw blurRad="228600" dist="50800" dir="5400000" sx="97000" sy="97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206068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15801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A7FB-F6CB-4A83-AB01-DE96AD12BDE0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2B848B-B9C7-8732-7DEB-4C1970F46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28248" cy="524577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347108"/>
            <a:ext cx="6831915" cy="5510891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62494" y="1804308"/>
            <a:ext cx="4251960" cy="44256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62494" y="6397586"/>
            <a:ext cx="961699" cy="365125"/>
          </a:xfrm>
        </p:spPr>
        <p:txBody>
          <a:bodyPr/>
          <a:lstStyle/>
          <a:p>
            <a:fld id="{D43F2FFC-4D61-478E-A5DA-B134F1C3F45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55112C-BE7C-E373-6111-176B47FC8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565422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448257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02" y="2175642"/>
            <a:ext cx="4380271" cy="4124756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EF4E6-0835-4A9E-AB77-03E72BA07261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57201"/>
            <a:ext cx="5585925" cy="5875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3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55112C-BE7C-E373-6111-176B47FC8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5584207" cy="6858000"/>
          </a:xfrm>
          <a:prstGeom prst="rect">
            <a:avLst/>
          </a:prstGeom>
          <a:ln>
            <a:noFill/>
          </a:ln>
          <a:effectLst>
            <a:outerShdw blurRad="254000" dist="50800" dir="5400000" sx="96000" sy="96000" algn="t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80272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175642"/>
            <a:ext cx="5584206" cy="4682358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457201"/>
            <a:ext cx="5585925" cy="5875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397586"/>
            <a:ext cx="2228193" cy="365125"/>
          </a:xfrm>
        </p:spPr>
        <p:txBody>
          <a:bodyPr/>
          <a:lstStyle/>
          <a:p>
            <a:fld id="{A77EF4E6-0835-4A9E-AB77-03E72BA07261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0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809B3C-AC74-5DC3-09FA-57A871BE9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612921" cy="6858001"/>
          </a:xfrm>
          <a:prstGeom prst="rect">
            <a:avLst/>
          </a:prstGeom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81507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03" y="2295144"/>
            <a:ext cx="3515063" cy="4005253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1BA2-1729-4125-80E1-73B10B108A05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3500" y="457200"/>
            <a:ext cx="6434138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0CD10E-DCDC-D077-124D-D9AD1F8B1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06823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5198"/>
            <a:ext cx="7064188" cy="4707604"/>
          </a:xfrm>
        </p:spPr>
        <p:txBody>
          <a:bodyPr anchor="ctr">
            <a:normAutofit/>
          </a:bodyPr>
          <a:lstStyle>
            <a:lvl1pPr algn="ctr">
              <a:defRPr sz="22500">
                <a:solidFill>
                  <a:schemeClr val="accent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2740" y="1487780"/>
            <a:ext cx="3193022" cy="3882441"/>
          </a:xfrm>
        </p:spPr>
        <p:txBody>
          <a:bodyPr anchor="ctr">
            <a:normAutofit/>
          </a:bodyPr>
          <a:lstStyle>
            <a:lvl1pPr marL="0" indent="0" algn="l">
              <a:lnSpc>
                <a:spcPct val="110000"/>
              </a:lnSpc>
              <a:buNone/>
              <a:defRPr sz="28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7098E-FA98-43EB-9FC8-AACA19803591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375349-64D8-04FF-E6A4-A9F3EA3F3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78426"/>
            <a:ext cx="10543032" cy="3677264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032" y="5201266"/>
            <a:ext cx="9733936" cy="11538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9B7BD5-FE6F-4EB1-9820-1E079398680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4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4E64F7-E11B-F55A-F8C7-2938BC548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78426"/>
            <a:ext cx="10543032" cy="3677264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bg2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032" y="5321789"/>
            <a:ext cx="9733936" cy="11538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9B7BD5-FE6F-4EB1-9820-1E0793986809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FFB9803-9D1D-4898-AAE2-D2FBD12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292100" dist="63500" dir="5400000" sx="96000" sy="96000" algn="t" rotWithShape="0">
              <a:srgbClr val="000000">
                <a:alpha val="4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5121129"/>
            <a:ext cx="11277604" cy="78638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8" y="5915481"/>
            <a:ext cx="11277603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1999" cy="4944351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5881F7-61E7-464A-B25B-D06EF371E7BB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9864DF-9848-D6C8-9258-3A5CE4777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07" y="0"/>
            <a:ext cx="903992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dist="63500" dir="5400000" sx="97000" sy="97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200" y="417786"/>
            <a:ext cx="7811814" cy="547851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2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0">
                <a:solidFill>
                  <a:schemeClr val="tx2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0">
                <a:solidFill>
                  <a:schemeClr val="tx2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0">
                <a:solidFill>
                  <a:schemeClr val="tx2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BEDB6B-97AA-46A7-9A9F-DF3F9C8FC710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7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B9B519-1D75-197C-822E-7971723CEF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7199" y="1929384"/>
            <a:ext cx="8421625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B50A41-BBB0-4E99-933A-0D54E921223C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0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42E0AEC-8368-EAD3-F78A-8DD00AD5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4072" y="706212"/>
            <a:ext cx="9473189" cy="3526971"/>
          </a:xfrm>
        </p:spPr>
        <p:txBody>
          <a:bodyPr anchor="ctr">
            <a:normAutofit/>
          </a:bodyPr>
          <a:lstStyle>
            <a:lvl1pPr marL="173736" indent="-173736" algn="l">
              <a:lnSpc>
                <a:spcPct val="100000"/>
              </a:lnSpc>
              <a:defRPr sz="5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8800" y="5592286"/>
            <a:ext cx="8991270" cy="612820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AEBA9-38A4-4A5F-86B3-1B3385D5906B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0835389-478C-7F74-F6E0-89AF30735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494270"/>
            <a:ext cx="9116569" cy="3781168"/>
          </a:xfrm>
        </p:spPr>
        <p:txBody>
          <a:bodyPr anchor="t">
            <a:normAutofit/>
          </a:bodyPr>
          <a:lstStyle>
            <a:lvl1pPr marL="173736" indent="-173736" algn="l">
              <a:lnSpc>
                <a:spcPct val="100000"/>
              </a:lnSpc>
              <a:defRPr sz="4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4982" y="5520007"/>
            <a:ext cx="8968785" cy="75737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6DFB-2C6F-4036-AEBC-4AAB690F37D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272016" cy="3291840"/>
          </a:xfrm>
        </p:spPr>
        <p:txBody>
          <a:bodyPr anchor="ctr">
            <a:normAutofit/>
          </a:bodyPr>
          <a:lstStyle>
            <a:lvl1pPr marL="155448" indent="-155448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47397" y="5349240"/>
            <a:ext cx="908802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3A76E-6AB8-4A60-98AF-4814163FD320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6E94611-9B68-3A55-1A34-78D9B5624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03200" dist="25400" dir="5400000" sx="93000" sy="93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57200"/>
            <a:ext cx="10896601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663264"/>
            <a:ext cx="5218931" cy="4672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663264"/>
            <a:ext cx="5181600" cy="4672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1D92A-FD65-4630-8EF9-DCFDE3EFD6C4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9884ADE-F00C-2AA5-CD3A-1CBC4D425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1999" cy="1347109"/>
          </a:xfrm>
          <a:prstGeom prst="rect">
            <a:avLst/>
          </a:prstGeom>
          <a:ln>
            <a:noFill/>
          </a:ln>
          <a:effectLst>
            <a:outerShdw blurRad="215900" dist="25400" dir="5400000" sx="93000" sy="93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1"/>
            <a:ext cx="10898189" cy="69368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95300"/>
            <a:ext cx="5262890" cy="5340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all" spc="1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2271365"/>
            <a:ext cx="5262891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5300"/>
            <a:ext cx="5183188" cy="53403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800" b="1" cap="all" spc="1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271365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3491-7B77-49C6-AD2D-C13ED48C2EBA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809026" cy="113225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DED9-56B8-4F05-AB54-2CC756DCB8EE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6C3F-BF2A-44FE-B216-339938B7BC3B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5E2D00-4497-60C5-E8FC-FA83BE12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4604129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657601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585544"/>
            <a:ext cx="3657601" cy="367523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457201"/>
            <a:ext cx="6440258" cy="585152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F8AE2-251E-4D0E-B879-45475D6F38C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03EC21-D784-9EDB-F275-60428E050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1999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5AEA52D-0CD6-21E0-5777-2F16DC4C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767" y="0"/>
            <a:ext cx="6584949" cy="6858000"/>
          </a:xfrm>
          <a:prstGeom prst="rect">
            <a:avLst/>
          </a:prstGeom>
          <a:ln>
            <a:noFill/>
          </a:ln>
          <a:effectLst>
            <a:outerShdw blurRad="457200" dist="76200" sx="96000" sy="96000" algn="t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555706"/>
            <a:ext cx="4361688" cy="4049084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5298623"/>
            <a:ext cx="4371463" cy="97101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766" y="0"/>
            <a:ext cx="6663325" cy="6858000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397585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EAE0971-16E1-4804-BCF7-2D4AE159BC5F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FBFB14-839E-7A12-0510-8689D86E6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5423" y="0"/>
            <a:ext cx="758657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25400" dir="540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3688868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823" y="2826137"/>
            <a:ext cx="367350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2833-867D-45B3-9E62-3A71290884E3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3207" y="557785"/>
            <a:ext cx="6471008" cy="5742430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311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16F33D-BC3B-B205-F219-8E637AE6519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55738-04DB-F8B9-B985-BD4FFF625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5418"/>
            <a:ext cx="12191999" cy="258308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228600" dist="25400" dir="5400000" sx="94000" sy="94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5572"/>
            <a:ext cx="10499834" cy="1434662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044" y="3593592"/>
            <a:ext cx="1089050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A654AB-C2AE-417E-9E7B-1A38F8EEF46E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5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936B30-203F-4712-8AB4-D6468F071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4264"/>
            <a:ext cx="12191999" cy="42991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54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1111"/>
            <a:ext cx="8430767" cy="2940268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4696445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8600" indent="0">
              <a:buNone/>
              <a:defRPr sz="2000">
                <a:solidFill>
                  <a:schemeClr val="tx2"/>
                </a:solidFill>
              </a:defRPr>
            </a:lvl2pPr>
            <a:lvl3pPr marL="457200" indent="0">
              <a:buNone/>
              <a:defRPr sz="1800">
                <a:solidFill>
                  <a:schemeClr val="tx2"/>
                </a:solidFill>
              </a:defRPr>
            </a:lvl3pPr>
            <a:lvl4pPr marL="685800" indent="0">
              <a:buNone/>
              <a:defRPr sz="1600">
                <a:solidFill>
                  <a:schemeClr val="tx2"/>
                </a:solidFill>
              </a:defRPr>
            </a:lvl4pPr>
            <a:lvl5pPr marL="9144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424E-2F7C-42CF-80D9-5F65DA459DD0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49B523C6-1C5C-6DE8-4A3F-21360DF86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5059528" cy="4939393"/>
          </a:xfrm>
          <a:prstGeom prst="rect">
            <a:avLst/>
          </a:prstGeom>
          <a:ln>
            <a:noFill/>
          </a:ln>
          <a:effectLst>
            <a:outerShdw blurRad="304800" dist="50800" dir="5400000" sx="96000" sy="96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4025153" cy="3739896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32780"/>
            <a:ext cx="4025153" cy="10168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1" y="0"/>
            <a:ext cx="7162800" cy="6858000"/>
          </a:xfr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57200" y="6396802"/>
            <a:ext cx="1631737" cy="365125"/>
          </a:xfrm>
        </p:spPr>
        <p:txBody>
          <a:bodyPr/>
          <a:lstStyle/>
          <a:p>
            <a:fld id="{5017E961-8070-4076-BC89-E9A21E8B1DDB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63428" y="6396802"/>
            <a:ext cx="2540857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519970" y="6396802"/>
            <a:ext cx="539560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6D593C-5636-A3D4-D0B4-7C5D4B4D69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3507830"/>
            <a:ext cx="7589521" cy="29443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49CE-172D-4858-ACF7-34679969C52A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84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8" y="3507830"/>
            <a:ext cx="7589521" cy="2944368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549CE-172D-4858-ACF7-34679969C52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7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84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48D240F-8668-0DFF-3268-B576F3C3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"/>
            <a:ext cx="12192001" cy="2892972"/>
          </a:xfrm>
          <a:prstGeom prst="rect">
            <a:avLst/>
          </a:prstGeom>
          <a:ln>
            <a:noFill/>
          </a:ln>
          <a:effectLst>
            <a:outerShdw blurRad="266700" dist="25400" dir="5400000" sx="96000" sy="96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 anchor="b">
            <a:noAutofit/>
          </a:bodyPr>
          <a:lstStyle>
            <a:lvl1pPr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61386" y="3231931"/>
            <a:ext cx="5200938" cy="279183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ED5B-F431-4291-9350-DE25B4E24A2B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2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nt">
            <a:extLst>
              <a:ext uri="{FF2B5EF4-FFF2-40B4-BE49-F238E27FC236}">
                <a16:creationId xmlns:a16="http://schemas.microsoft.com/office/drawing/2014/main" id="{F3CE03C6-DBD5-2C9E-3C9A-B3B83F63A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809026" cy="970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595301"/>
            <a:ext cx="10809026" cy="4714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199" y="6397586"/>
            <a:ext cx="4043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D1E4CDFE-4149-497F-9AB2-FC1DA668517A}" type="datetime1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24193" y="6397586"/>
            <a:ext cx="3238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2323" y="6397586"/>
            <a:ext cx="530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675" r:id="rId3"/>
    <p:sldLayoutId id="2147483712" r:id="rId4"/>
    <p:sldLayoutId id="2147483698" r:id="rId5"/>
    <p:sldLayoutId id="2147483728" r:id="rId6"/>
    <p:sldLayoutId id="2147483761" r:id="rId7"/>
    <p:sldLayoutId id="2147483760" r:id="rId8"/>
    <p:sldLayoutId id="2147483786" r:id="rId9"/>
    <p:sldLayoutId id="2147483788" r:id="rId10"/>
    <p:sldLayoutId id="2147483713" r:id="rId11"/>
    <p:sldLayoutId id="2147483729" r:id="rId12"/>
    <p:sldLayoutId id="2147483662" r:id="rId13"/>
    <p:sldLayoutId id="2147483767" r:id="rId14"/>
    <p:sldLayoutId id="2147483679" r:id="rId15"/>
    <p:sldLayoutId id="2147483680" r:id="rId16"/>
    <p:sldLayoutId id="2147483681" r:id="rId17"/>
    <p:sldLayoutId id="2147483682" r:id="rId18"/>
    <p:sldLayoutId id="2147483706" r:id="rId19"/>
    <p:sldLayoutId id="2147483789" r:id="rId20"/>
    <p:sldLayoutId id="2147483689" r:id="rId21"/>
    <p:sldLayoutId id="2147483690" r:id="rId22"/>
    <p:sldLayoutId id="2147483707" r:id="rId23"/>
    <p:sldLayoutId id="2147483708" r:id="rId24"/>
    <p:sldLayoutId id="2147483692" r:id="rId25"/>
    <p:sldLayoutId id="2147483691" r:id="rId26"/>
    <p:sldLayoutId id="2147483733" r:id="rId27"/>
    <p:sldLayoutId id="2147483731" r:id="rId28"/>
    <p:sldLayoutId id="2147483780" r:id="rId29"/>
    <p:sldLayoutId id="2147483694" r:id="rId30"/>
    <p:sldLayoutId id="2147483726" r:id="rId31"/>
    <p:sldLayoutId id="2147483693" r:id="rId32"/>
    <p:sldLayoutId id="2147483672" r:id="rId33"/>
    <p:sldLayoutId id="2147483756" r:id="rId34"/>
    <p:sldLayoutId id="2147483757" r:id="rId35"/>
    <p:sldLayoutId id="2147483696" r:id="rId36"/>
    <p:sldLayoutId id="2147483752" r:id="rId37"/>
    <p:sldLayoutId id="2147483758" r:id="rId38"/>
    <p:sldLayoutId id="2147483753" r:id="rId39"/>
    <p:sldLayoutId id="2147483747" r:id="rId40"/>
    <p:sldLayoutId id="2147483759" r:id="rId41"/>
    <p:sldLayoutId id="2147483742" r:id="rId42"/>
    <p:sldLayoutId id="2147483740" r:id="rId43"/>
    <p:sldLayoutId id="2147483743" r:id="rId44"/>
    <p:sldLayoutId id="2147483664" r:id="rId45"/>
    <p:sldLayoutId id="2147483665" r:id="rId46"/>
    <p:sldLayoutId id="2147483666" r:id="rId47"/>
    <p:sldLayoutId id="2147483667" r:id="rId48"/>
    <p:sldLayoutId id="2147483668" r:id="rId49"/>
    <p:sldLayoutId id="2147483784" r:id="rId50"/>
    <p:sldLayoutId id="2147483783" r:id="rId51"/>
    <p:sldLayoutId id="2147483687" r:id="rId52"/>
    <p:sldLayoutId id="2147483790" r:id="rId53"/>
    <p:sldLayoutId id="2147483791" r:id="rId5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data.mass.gov/search" TargetMode="External"/><Relationship Id="rId2" Type="http://schemas.openxmlformats.org/officeDocument/2006/relationships/hyperlink" Target="https://www.census.gov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 sz="7200" dirty="0"/>
              <a:t>Mini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7" y="3231931"/>
            <a:ext cx="11104247" cy="279183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Rapid transit &amp; Neighborhoods</a:t>
            </a:r>
          </a:p>
          <a:p>
            <a:r>
              <a:rPr lang="en-US" dirty="0"/>
              <a:t>Initial idea: compare between different cities (NYC, Boston) and see performance of public transport differs by demographics.</a:t>
            </a:r>
          </a:p>
          <a:p>
            <a:r>
              <a:rPr lang="en-US" dirty="0"/>
              <a:t>Problem: Different measures and format of train performance and time periods between train systems.</a:t>
            </a:r>
          </a:p>
          <a:p>
            <a:r>
              <a:rPr lang="en-US" dirty="0"/>
              <a:t>Question: </a:t>
            </a:r>
            <a:r>
              <a:rPr lang="en-US" b="1" dirty="0">
                <a:ea typeface="+mn-lt"/>
                <a:cs typeface="+mn-lt"/>
              </a:rPr>
              <a:t>Does MBTA service performance vary significantly across socioeconomically diverse neighborhoods? Station-level study of public transit equity in Massachusetts.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FEDC-4627-26B8-9DDF-96A7400F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1DE7680-CF07-9B7D-AD1E-2B92F0B6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Income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231EA-8366-0E99-285A-0BE5AC7B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F1F8B-6BBA-8E70-A74F-D7942B4E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62CDD-942B-FEEC-C14B-B3F5D2A3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9" y="1619348"/>
            <a:ext cx="5309263" cy="447305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E9FE5-5210-3AD5-BA52-575AA464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D7085-6E51-7C34-06CD-5F5BDD4B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6927E5E-30DD-70DE-3269-3C3A1212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3232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Public transit dependents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88CB-58DA-6986-1B6D-84A37917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1057C-433F-F5AB-D798-2E7CEBF2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26EE9-5055-1E83-1166-08698ABF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5" y="1617079"/>
            <a:ext cx="4786132" cy="4463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AC472-2B64-0A74-8291-099F3B74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BB073-65A9-48D1-9EF2-CCBAB6836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B887-5A2A-4137-AD98-EC9D7BAF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Implications for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DBF5-8DD3-739D-91F1-F702FFC6D6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285E2D-F19E-86A5-2124-DB303CAA5256}"/>
              </a:ext>
            </a:extLst>
          </p:cNvPr>
          <p:cNvSpPr txBox="1">
            <a:spLocks/>
          </p:cNvSpPr>
          <p:nvPr/>
        </p:nvSpPr>
        <p:spPr>
          <a:xfrm>
            <a:off x="610476" y="3384331"/>
            <a:ext cx="11104248" cy="2791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Urban/MBTA planners: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Evidence for the need to improve quality of stations, not just the route itself.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Access to transportation is important, but quality should also be taken into account.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New perspective on performance of trains: coverage-based to performance-based approach.</a:t>
            </a:r>
          </a:p>
          <a:p>
            <a:pPr marL="2286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CA3C-2FCF-C05A-6357-C53F472A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334D-5F04-B703-D529-92DD2325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8" y="1752"/>
            <a:ext cx="11599918" cy="2215056"/>
          </a:xfrm>
        </p:spPr>
        <p:txBody>
          <a:bodyPr/>
          <a:lstStyle/>
          <a:p>
            <a:r>
              <a:rPr lang="en-US" sz="7200" dirty="0">
                <a:ea typeface="+mj-lt"/>
                <a:cs typeface="+mj-lt"/>
              </a:rPr>
              <a:t>Ethical, legal, societal implications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FB7A-18E6-0CEC-6F1D-0644EB6878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CD5962-2717-8B10-614C-7B324C8BD433}"/>
              </a:ext>
            </a:extLst>
          </p:cNvPr>
          <p:cNvSpPr txBox="1">
            <a:spLocks/>
          </p:cNvSpPr>
          <p:nvPr/>
        </p:nvSpPr>
        <p:spPr>
          <a:xfrm>
            <a:off x="610476" y="3086538"/>
            <a:ext cx="11113006" cy="35801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rapid transit lines (Red, Blue, Orange, Green) are used to compare between neighborhoods. Those data is often more stable than buses, but less representative of all public transit used.</a:t>
            </a:r>
          </a:p>
          <a:p>
            <a:r>
              <a:rPr lang="en-US" dirty="0"/>
              <a:t>Current result works as a general test of operations between stations and neighborhoods differences.</a:t>
            </a:r>
          </a:p>
          <a:p>
            <a:r>
              <a:rPr lang="en-US" dirty="0"/>
              <a:t>Ethical &amp; legal implications: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Data is extracted from one 'typical' month to run regression and aggregated to see overall average. Therefore, it is prone to noise.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Performance = Equity audit using socioeconomic data.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Assess transparency of performance by locations, not just by route.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6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1C1EF-D738-9E5B-2BDA-776D18BC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DF0E-C21A-12E9-6703-920596F1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0614-025C-422E-5CD3-A089DF0AA2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0283" y="3231931"/>
            <a:ext cx="10797697" cy="27918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Add insights of wait times/reliability of other types of public transit to understand the nature of transportation across neighborhoods.</a:t>
            </a:r>
            <a:endParaRPr lang="en-US"/>
          </a:p>
          <a:p>
            <a:r>
              <a:rPr lang="en-US" dirty="0"/>
              <a:t>Look at delayed/scheduled data by stations.</a:t>
            </a:r>
          </a:p>
          <a:p>
            <a:r>
              <a:rPr lang="en-US" dirty="0"/>
              <a:t>Evaluate based on time of the day to see impact of rush hours?</a:t>
            </a:r>
          </a:p>
          <a:p>
            <a:r>
              <a:rPr lang="en-US" dirty="0"/>
              <a:t>Look at different years, is the Service Equity Policy as effective as MBTA claimed to be?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B7A2-639A-919A-AE06-0668FE7A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EF1D-0703-4248-81C2-B6D58E3222B9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79854-922B-7EA1-8899-6FB9DCA4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E0403-9064-91D4-BA5A-5255B42F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17" y="42918"/>
            <a:ext cx="6772164" cy="67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77A2-6F5C-0984-752C-C1D636A7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C819-E6DC-CB2B-D4BA-64C64CA1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200"/>
            <a:ext cx="9506608" cy="2215056"/>
          </a:xfrm>
        </p:spPr>
        <p:txBody>
          <a:bodyPr/>
          <a:lstStyle/>
          <a:p>
            <a:r>
              <a:rPr lang="en-US" sz="72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43DDF-7656-18D8-F6B7-6C837A8C26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524" y="3266966"/>
            <a:ext cx="11104248" cy="27918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Datasets: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2"/>
              </a:rPr>
              <a:t>https://www.census.gov/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3"/>
              </a:rPr>
              <a:t>https://gis.data.mass.gov/search</a:t>
            </a:r>
          </a:p>
          <a:p>
            <a:r>
              <a:rPr lang="en-US" dirty="0"/>
              <a:t>Problems: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Current performance data is provided based on routes, not stations.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One route can go through many neighborhoods, with different demographics.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Solution: use all train records and calculate performance (wait time, reliability) by station and join with census tract data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61E4-C556-39B9-3BCB-5B252B5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1C7D-B624-18B1-BEDE-99005704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Data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E27F-38B9-0B51-7526-44F035DF96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Neighborhood characteristics (by census tract): median income, % college students, % people using public transit, % White population, Total population with no vehicle</a:t>
            </a:r>
          </a:p>
          <a:p>
            <a:r>
              <a:rPr lang="en-US" dirty="0"/>
              <a:t>Headway (Frequency) = average time in between first train arrival and its following arrival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This shows average time a person need to wait to get on a train at specific station.</a:t>
            </a:r>
          </a:p>
          <a:p>
            <a:r>
              <a:rPr lang="en-US" dirty="0"/>
              <a:t>Reliability (Consistency) = standard deviation of headway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Is wait time in between trains predictable or very inconsistent?</a:t>
            </a:r>
          </a:p>
          <a:p>
            <a:pPr marL="228600" lvl="1" indent="0">
              <a:buNone/>
            </a:pPr>
            <a:endParaRPr lang="en-US" dirty="0"/>
          </a:p>
          <a:p>
            <a:pPr marL="2286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1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321BC-A1FD-3D05-DB84-F4B0A5A4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D0C7-FE1C-5B48-4050-38CE1068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FC18-C5BE-70DB-112D-4D4C29D553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4145" y="3231931"/>
            <a:ext cx="11288179" cy="279183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 dirty="0"/>
              <a:t>Before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235 </a:t>
            </a:r>
            <a:r>
              <a:rPr lang="en-US" dirty="0" err="1"/>
              <a:t>geoIDs</a:t>
            </a:r>
            <a:r>
              <a:rPr lang="en-US" dirty="0"/>
              <a:t> (census tracts around MA) with aggregated level of demographic characteristics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170 MBTA stations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2,535,587 rows of train records within October 2025 (DEP/ARR each day for all train trips)</a:t>
            </a:r>
            <a:endParaRPr lang="en-US" dirty="0"/>
          </a:p>
          <a:p>
            <a:r>
              <a:rPr lang="en-US" b="1" dirty="0"/>
              <a:t>After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Only take heavy + light rails trains log of October 2025 for regression (typical month - no holidays or weather disruptions).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Spatial join: Final 71 stations with corresponding station-level data and census tract info that the station is 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8BEF6-7411-C98C-5AA7-7B422107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E9370-9C4A-4A34-917A-E6D78BC68C7C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D148-B23D-AD60-CE6E-4E6E874A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6C7C7-DAF0-4BC2-406C-35ED6F64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6" y="1491703"/>
            <a:ext cx="5615590" cy="374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55230-FA91-9889-13C5-6E44430C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77" y="1494440"/>
            <a:ext cx="6241283" cy="37660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A2BD702-7169-B18D-341F-1627A9952899}"/>
              </a:ext>
            </a:extLst>
          </p:cNvPr>
          <p:cNvSpPr txBox="1">
            <a:spLocks/>
          </p:cNvSpPr>
          <p:nvPr/>
        </p:nvSpPr>
        <p:spPr>
          <a:xfrm>
            <a:off x="255751" y="457200"/>
            <a:ext cx="11573643" cy="708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2A38D5"/>
                </a:solidFill>
              </a:rPr>
              <a:t>Top 10 performance</a:t>
            </a:r>
          </a:p>
        </p:txBody>
      </p:sp>
    </p:spTree>
    <p:extLst>
      <p:ext uri="{BB962C8B-B14F-4D97-AF65-F5344CB8AC3E}">
        <p14:creationId xmlns:p14="http://schemas.microsoft.com/office/powerpoint/2010/main" val="54128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41BB8-2228-71C4-0076-CC73574959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2387" t="-545" r="7958" b="545"/>
          <a:stretch>
            <a:fillRect/>
          </a:stretch>
        </p:blipFill>
        <p:spPr>
          <a:xfrm>
            <a:off x="5195669" y="789398"/>
            <a:ext cx="6898199" cy="560629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E98F-C80A-A3B1-E852-E6BF41B0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E5ED5B-F431-4291-9350-DE25B4E24A2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9C4A-5131-7549-3E32-540A05DA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3728FC-21C7-4A8A-EA3A-C068461A9C55}"/>
              </a:ext>
            </a:extLst>
          </p:cNvPr>
          <p:cNvSpPr txBox="1">
            <a:spLocks/>
          </p:cNvSpPr>
          <p:nvPr/>
        </p:nvSpPr>
        <p:spPr>
          <a:xfrm>
            <a:off x="141889" y="413407"/>
            <a:ext cx="4557988" cy="1076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1"/>
                </a:solidFill>
              </a:rPr>
              <a:t>Correlations </a:t>
            </a:r>
          </a:p>
        </p:txBody>
      </p:sp>
    </p:spTree>
    <p:extLst>
      <p:ext uri="{BB962C8B-B14F-4D97-AF65-F5344CB8AC3E}">
        <p14:creationId xmlns:p14="http://schemas.microsoft.com/office/powerpoint/2010/main" val="145313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C0EB6-E382-727B-F392-640571A8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252A-813A-5717-4E4A-DF705CC7B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1" y="457200"/>
            <a:ext cx="11599918" cy="2215056"/>
          </a:xfrm>
        </p:spPr>
        <p:txBody>
          <a:bodyPr/>
          <a:lstStyle/>
          <a:p>
            <a:r>
              <a:rPr lang="en-US" sz="7200" dirty="0"/>
              <a:t>Linear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1703-8C8E-2705-E7A5-28A68D31B0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076" y="3231931"/>
            <a:ext cx="11104248" cy="27918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y1 = Train frequency (minutes)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Mean Squared Error: 0.85014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R-squared: 0.3960</a:t>
            </a:r>
            <a:endParaRPr lang="en-US" dirty="0"/>
          </a:p>
          <a:p>
            <a:r>
              <a:rPr lang="en-US" dirty="0"/>
              <a:t>y2 = Station reliability (standard deviation of wait times)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Mean Squared Error: 3.7512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R-squared: 0.4714</a:t>
            </a:r>
          </a:p>
          <a:p>
            <a:pPr marL="228600" lvl="1" indent="0">
              <a:buNone/>
            </a:pPr>
            <a:r>
              <a:rPr lang="en-US" dirty="0">
                <a:ea typeface="+mn-lt"/>
                <a:cs typeface="+mn-lt"/>
              </a:rPr>
              <a:t>For both models, median income is more important factor (high coefficient)</a:t>
            </a:r>
          </a:p>
        </p:txBody>
      </p:sp>
    </p:spTree>
    <p:extLst>
      <p:ext uri="{BB962C8B-B14F-4D97-AF65-F5344CB8AC3E}">
        <p14:creationId xmlns:p14="http://schemas.microsoft.com/office/powerpoint/2010/main" val="91979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C980028-F121-8140-7385-7E1B2C93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809026" cy="971006"/>
          </a:xfrm>
        </p:spPr>
        <p:txBody>
          <a:bodyPr anchor="ctr">
            <a:normAutofit/>
          </a:bodyPr>
          <a:lstStyle/>
          <a:p>
            <a:r>
              <a:rPr lang="en-US" dirty="0"/>
              <a:t>Student population &amp; Train frequency/station reliability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04A19-470F-0016-05D5-0EA603A0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199" y="6397586"/>
            <a:ext cx="40438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5881F7-61E7-464A-B25B-D06EF371E7BB}" type="datetime1">
              <a:rPr lang="en-US" smtClean="0"/>
              <a:pPr>
                <a:spcAft>
                  <a:spcPts val="600"/>
                </a:spcAft>
              </a:pPr>
              <a:t>2/17/2026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0C168-5742-821B-4D55-016CB27B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2323" y="6397586"/>
            <a:ext cx="5305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1227D7-30B6-A25E-B60F-673F0043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9" y="1615199"/>
            <a:ext cx="5308710" cy="4450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1B1B34-0037-8725-4723-9B24BB3C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1595439"/>
            <a:ext cx="5083336" cy="4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08314"/>
      </p:ext>
    </p:extLst>
  </p:cSld>
  <p:clrMapOvr>
    <a:masterClrMapping/>
  </p:clrMapOvr>
</p:sld>
</file>

<file path=ppt/theme/theme1.xml><?xml version="1.0" encoding="utf-8"?>
<a:theme xmlns:a="http://schemas.openxmlformats.org/drawingml/2006/main" name="Bevel">
  <a:themeElements>
    <a:clrScheme name="Bevel">
      <a:dk1>
        <a:srgbClr val="090909"/>
      </a:dk1>
      <a:lt1>
        <a:sysClr val="window" lastClr="FFFFFF"/>
      </a:lt1>
      <a:dk2>
        <a:srgbClr val="1D1D1D"/>
      </a:dk2>
      <a:lt2>
        <a:srgbClr val="F1F2F3"/>
      </a:lt2>
      <a:accent1>
        <a:srgbClr val="2A38D5"/>
      </a:accent1>
      <a:accent2>
        <a:srgbClr val="F15928"/>
      </a:accent2>
      <a:accent3>
        <a:srgbClr val="00B4E6"/>
      </a:accent3>
      <a:accent4>
        <a:srgbClr val="0372FF"/>
      </a:accent4>
      <a:accent5>
        <a:srgbClr val="9196F3"/>
      </a:accent5>
      <a:accent6>
        <a:srgbClr val="90A0AD"/>
      </a:accent6>
      <a:hlink>
        <a:srgbClr val="F15928"/>
      </a:hlink>
      <a:folHlink>
        <a:srgbClr val="00B4E6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_win32_DN_V2" id="{35DA499A-085A-4E3E-92EC-48B4922E938B}" vid="{14DDC8D4-282F-4E4E-AFE2-B9DA7AC99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8AB7D1-0FFB-46E5-B5E0-44DC74B128B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D6869B1-BDCE-49F8-A5AF-3EA6FB3BB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D6D019-CFF4-4D8F-9084-1FF56D30795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Bevel</vt:lpstr>
      <vt:lpstr>Mini Project</vt:lpstr>
      <vt:lpstr>PowerPoint Presentation</vt:lpstr>
      <vt:lpstr>Datasets</vt:lpstr>
      <vt:lpstr>Data Retrieval</vt:lpstr>
      <vt:lpstr>Data Cleaning</vt:lpstr>
      <vt:lpstr>PowerPoint Presentation</vt:lpstr>
      <vt:lpstr>PowerPoint Presentation</vt:lpstr>
      <vt:lpstr>Linear Regression results</vt:lpstr>
      <vt:lpstr>Student population &amp; Train frequency/station reliability</vt:lpstr>
      <vt:lpstr>Income &amp; Train frequency/station reliability</vt:lpstr>
      <vt:lpstr>Public transit dependents &amp; Train frequency/station reliability</vt:lpstr>
      <vt:lpstr>Implications for stakeholders</vt:lpstr>
      <vt:lpstr>Ethical, legal, societal implications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450</cp:revision>
  <dcterms:created xsi:type="dcterms:W3CDTF">2026-02-17T05:38:00Z</dcterms:created>
  <dcterms:modified xsi:type="dcterms:W3CDTF">2026-02-17T17:55:18Z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